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3"/>
  </p:notesMasterIdLst>
  <p:sldIdLst>
    <p:sldId id="256" r:id="rId2"/>
    <p:sldId id="262" r:id="rId3"/>
    <p:sldId id="261" r:id="rId4"/>
    <p:sldId id="263" r:id="rId5"/>
    <p:sldId id="265" r:id="rId6"/>
    <p:sldId id="269" r:id="rId7"/>
    <p:sldId id="271" r:id="rId8"/>
    <p:sldId id="266" r:id="rId9"/>
    <p:sldId id="268" r:id="rId10"/>
    <p:sldId id="267" r:id="rId11"/>
    <p:sldId id="258" r:id="rId12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ária Dusa" initials="MD" lastIdx="1" clrIdx="0">
    <p:extLst>
      <p:ext uri="{19B8F6BF-5375-455C-9EA6-DF929625EA0E}">
        <p15:presenceInfo xmlns:p15="http://schemas.microsoft.com/office/powerpoint/2012/main" userId="S-1-5-21-1096998060-197480403-1025060001-12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24315" autoAdjust="0"/>
  </p:normalViewPr>
  <p:slideViewPr>
    <p:cSldViewPr snapToObjects="1">
      <p:cViewPr varScale="1">
        <p:scale>
          <a:sx n="27" d="100"/>
          <a:sy n="27" d="100"/>
        </p:scale>
        <p:origin x="34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1332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3168" y="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07T14:43:14.924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2019. 11. 07.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kt.ofi.hu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kormany.hu/download/0/cc/d0000/MDO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4420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82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7380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8519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9578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74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1533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3795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r>
              <a:rPr lang="hu-HU" b="1" dirty="0">
                <a:latin typeface="Arial" charset="0"/>
              </a:rPr>
              <a:t>A diagnosztizáló- fejlesztő intézményi önértékelés lehetséges módjai, a hazai fejlesztés irányai, és első tapasztalatai</a:t>
            </a:r>
          </a:p>
          <a:p>
            <a:r>
              <a:rPr lang="hu-HU" dirty="0" smtClean="0">
                <a:latin typeface="Arial" charset="0"/>
              </a:rPr>
              <a:t>Jelenleg </a:t>
            </a:r>
            <a:r>
              <a:rPr lang="hu-HU" dirty="0">
                <a:latin typeface="Arial" charset="0"/>
              </a:rPr>
              <a:t>a technológiával támogatott tanítási </a:t>
            </a:r>
            <a:r>
              <a:rPr lang="hu-HU" b="1" dirty="0">
                <a:latin typeface="Arial" charset="0"/>
              </a:rPr>
              <a:t>kompetenciák értékelése </a:t>
            </a:r>
            <a:r>
              <a:rPr lang="hu-HU" dirty="0">
                <a:latin typeface="Arial" charset="0"/>
              </a:rPr>
              <a:t>egy </a:t>
            </a:r>
            <a:r>
              <a:rPr lang="hu-HU" dirty="0" smtClean="0">
                <a:latin typeface="Arial" charset="0"/>
              </a:rPr>
              <a:t>új terület</a:t>
            </a:r>
          </a:p>
          <a:p>
            <a:r>
              <a:rPr lang="hu-HU" dirty="0" smtClean="0">
                <a:latin typeface="Arial" charset="0"/>
              </a:rPr>
              <a:t>A tesztelt </a:t>
            </a:r>
            <a:r>
              <a:rPr lang="hu-HU" dirty="0">
                <a:latin typeface="Arial" charset="0"/>
              </a:rPr>
              <a:t>online </a:t>
            </a:r>
            <a:r>
              <a:rPr lang="hu-HU" b="1" dirty="0" smtClean="0">
                <a:latin typeface="Arial" charset="0"/>
              </a:rPr>
              <a:t>önértékelő eszközök </a:t>
            </a:r>
            <a:r>
              <a:rPr lang="hu-HU" dirty="0" smtClean="0">
                <a:latin typeface="Arial" charset="0"/>
              </a:rPr>
              <a:t>a tanulók</a:t>
            </a:r>
            <a:r>
              <a:rPr lang="hu-HU" baseline="0" dirty="0" smtClean="0">
                <a:latin typeface="Arial" charset="0"/>
              </a:rPr>
              <a:t> </a:t>
            </a:r>
            <a:r>
              <a:rPr lang="hu-HU" dirty="0" smtClean="0">
                <a:latin typeface="Arial" charset="0"/>
              </a:rPr>
              <a:t>fejlődését hivatott mérni. </a:t>
            </a:r>
          </a:p>
          <a:p>
            <a:r>
              <a:rPr lang="hu-HU" dirty="0" smtClean="0">
                <a:latin typeface="Arial" charset="0"/>
              </a:rPr>
              <a:t>AZ EU célja az </a:t>
            </a:r>
            <a:r>
              <a:rPr lang="hu-HU" dirty="0">
                <a:latin typeface="Arial" charset="0"/>
              </a:rPr>
              <a:t>önértékelés módszertanának és kultúrájának elterjesztése a pedagógusok reflektív gondolkodása formálásának fontos </a:t>
            </a:r>
            <a:r>
              <a:rPr lang="hu-HU" dirty="0" smtClean="0">
                <a:latin typeface="Arial" charset="0"/>
              </a:rPr>
              <a:t>eszközeként. Ez </a:t>
            </a:r>
            <a:r>
              <a:rPr lang="hu-HU" dirty="0">
                <a:latin typeface="Arial" charset="0"/>
              </a:rPr>
              <a:t>kihat általában a pedagógiai gondolkodásmódra, a tanulás értelmezésére, a pedagógus szerepére és felelősségére. A </a:t>
            </a:r>
            <a:r>
              <a:rPr lang="hu-HU" dirty="0" smtClean="0">
                <a:latin typeface="Arial" charset="0"/>
              </a:rPr>
              <a:t>kérdéseket a </a:t>
            </a:r>
            <a:r>
              <a:rPr lang="hu-HU" dirty="0">
                <a:latin typeface="Arial" charset="0"/>
              </a:rPr>
              <a:t>viselkedésre </a:t>
            </a:r>
            <a:r>
              <a:rPr lang="hu-HU" dirty="0" smtClean="0">
                <a:latin typeface="Arial" charset="0"/>
              </a:rPr>
              <a:t>fókuszálják,  így a </a:t>
            </a:r>
            <a:r>
              <a:rPr lang="hu-HU" dirty="0">
                <a:latin typeface="Arial" charset="0"/>
              </a:rPr>
              <a:t>viselkedés-alapú kompetencia-meghatározás jól kapcsolható </a:t>
            </a:r>
            <a:r>
              <a:rPr lang="hu-HU" dirty="0" smtClean="0">
                <a:latin typeface="Arial" charset="0"/>
              </a:rPr>
              <a:t>lesz</a:t>
            </a:r>
            <a:r>
              <a:rPr lang="hu-HU" baseline="0" dirty="0" smtClean="0">
                <a:latin typeface="Arial" charset="0"/>
              </a:rPr>
              <a:t> </a:t>
            </a:r>
            <a:r>
              <a:rPr lang="hu-HU" dirty="0" smtClean="0">
                <a:latin typeface="Arial" charset="0"/>
              </a:rPr>
              <a:t>a </a:t>
            </a:r>
            <a:r>
              <a:rPr lang="hu-HU" dirty="0">
                <a:latin typeface="Arial" charset="0"/>
              </a:rPr>
              <a:t>kompetenciák munkakörnyezetben történő használatához, és célirányos fejlesztéséhez.</a:t>
            </a:r>
          </a:p>
          <a:p>
            <a:pPr fontAlgn="base">
              <a:spcBef>
                <a:spcPct val="30000"/>
              </a:spcBef>
              <a:spcAft>
                <a:spcPct val="0"/>
              </a:spcAft>
              <a:defRPr/>
            </a:pPr>
            <a:endParaRPr lang="hu-HU" dirty="0">
              <a:latin typeface="Arial" charset="0"/>
            </a:endParaRPr>
          </a:p>
          <a:p>
            <a:pPr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hu-HU" dirty="0">
                <a:latin typeface="Arial" charset="0"/>
              </a:rPr>
              <a:t>Az Európai Unió </a:t>
            </a:r>
            <a:r>
              <a:rPr lang="hu-HU" b="1" dirty="0">
                <a:latin typeface="Arial" charset="0"/>
              </a:rPr>
              <a:t>MENTEP</a:t>
            </a:r>
            <a:r>
              <a:rPr lang="hu-HU" dirty="0">
                <a:latin typeface="Arial" charset="0"/>
              </a:rPr>
              <a:t> (Mentoring </a:t>
            </a:r>
            <a:r>
              <a:rPr lang="hu-HU" dirty="0" err="1">
                <a:latin typeface="Arial" charset="0"/>
              </a:rPr>
              <a:t>Technology-Enhanced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Pedagogy</a:t>
            </a:r>
            <a:r>
              <a:rPr lang="hu-HU" dirty="0">
                <a:latin typeface="Arial" charset="0"/>
              </a:rPr>
              <a:t>) projektjének keretében (2015-2018) került kidolgozásra a </a:t>
            </a:r>
            <a:r>
              <a:rPr lang="hu-HU" b="1" dirty="0">
                <a:latin typeface="Arial" charset="0"/>
              </a:rPr>
              <a:t>TET-SAT</a:t>
            </a:r>
            <a:r>
              <a:rPr lang="hu-HU" dirty="0">
                <a:latin typeface="Arial" charset="0"/>
              </a:rPr>
              <a:t>, technológiával támogatott </a:t>
            </a:r>
            <a:r>
              <a:rPr lang="hu-HU" b="1" dirty="0">
                <a:latin typeface="Arial" charset="0"/>
              </a:rPr>
              <a:t>tanítás-önértékelési eszköz</a:t>
            </a:r>
            <a:r>
              <a:rPr lang="hu-HU" dirty="0">
                <a:latin typeface="Arial" charset="0"/>
              </a:rPr>
              <a:t>, amely tanárok számára készült, digitális kompetenciáik felmérése, meglévő gyakorlataikra történő reflektálás, az önirányított tanulás bátorítása, a belső motiváció felkeltése, informális tanulási környezetekben való részvétel lehetősége, hosszú távon új kompetenciák elsajátítása és javuló tanítási/tanulási gyakorlatok kialakulása céljából. A MENTEP kitöltése önkéntes, és biztonságos próbálkozási lehetőséget nyújt a tanároknak, amennyiben csak a kitöltőnek ad visszajelzést, egyben felajánlva az összehasonlítás lehetőségét az adott ország többi kitöltő pedagógusával.</a:t>
            </a:r>
          </a:p>
          <a:p>
            <a:pPr fontAlgn="base">
              <a:spcBef>
                <a:spcPct val="30000"/>
              </a:spcBef>
              <a:spcAft>
                <a:spcPct val="0"/>
              </a:spcAft>
              <a:defRPr/>
            </a:pPr>
            <a:endParaRPr lang="hu-HU" dirty="0">
              <a:latin typeface="Arial" charset="0"/>
            </a:endParaRPr>
          </a:p>
          <a:p>
            <a:pPr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hu-HU" dirty="0">
                <a:latin typeface="Arial" charset="0"/>
              </a:rPr>
              <a:t>A </a:t>
            </a:r>
            <a:r>
              <a:rPr lang="hu-HU" b="1" dirty="0">
                <a:latin typeface="Arial" charset="0"/>
              </a:rPr>
              <a:t>TET-SAT </a:t>
            </a:r>
            <a:r>
              <a:rPr lang="hu-HU" dirty="0">
                <a:latin typeface="Arial" charset="0"/>
              </a:rPr>
              <a:t>segíti a pedagógusokat reflektív gondolkodásuk és viselkedésük kialakításában, abban, hogy a tanulási igények változásaira </a:t>
            </a:r>
            <a:r>
              <a:rPr lang="hu-HU" dirty="0" smtClean="0">
                <a:latin typeface="Arial" charset="0"/>
              </a:rPr>
              <a:t>reagáljanak </a:t>
            </a:r>
            <a:r>
              <a:rPr lang="hu-HU" dirty="0">
                <a:latin typeface="Arial" charset="0"/>
              </a:rPr>
              <a:t>nyomon követhessék saját előrehaladásukat. </a:t>
            </a:r>
            <a:endParaRPr lang="hu-HU" dirty="0" smtClean="0">
              <a:latin typeface="Arial" charset="0"/>
            </a:endParaRPr>
          </a:p>
          <a:p>
            <a:pPr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hu-HU" dirty="0" smtClean="0">
                <a:latin typeface="Arial" charset="0"/>
              </a:rPr>
              <a:t>A </a:t>
            </a:r>
            <a:r>
              <a:rPr lang="hu-HU" dirty="0">
                <a:latin typeface="Arial" charset="0"/>
              </a:rPr>
              <a:t>pedagógusok kompetenciájának ilyen jellegű önértékelése ígéretes eszköz a belső motiváció fenntartásához.</a:t>
            </a:r>
          </a:p>
          <a:p>
            <a:pPr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hu-HU" dirty="0" smtClean="0">
                <a:latin typeface="Arial" charset="0"/>
              </a:rPr>
              <a:t>A </a:t>
            </a:r>
            <a:r>
              <a:rPr lang="hu-HU" dirty="0">
                <a:latin typeface="Arial" charset="0"/>
              </a:rPr>
              <a:t>vizsgálatban részt vevő nemzeti műhelyek (Ciprus, Csehország, Észtország, Finnország, Franciaország, Görögország, Olaszország, Litvánia, Portugália, Szlovénia és </a:t>
            </a:r>
            <a:r>
              <a:rPr lang="hu-HU" dirty="0" smtClean="0">
                <a:latin typeface="Arial" charset="0"/>
              </a:rPr>
              <a:t>Spanyolország. Ma </a:t>
            </a:r>
            <a:r>
              <a:rPr lang="hu-HU" dirty="0">
                <a:latin typeface="Arial" charset="0"/>
              </a:rPr>
              <a:t>már magyar nyelven is elérhető.</a:t>
            </a:r>
          </a:p>
          <a:p>
            <a:r>
              <a:rPr lang="hu-HU" dirty="0" smtClean="0">
                <a:latin typeface="Arial" charset="0"/>
              </a:rPr>
              <a:t>A </a:t>
            </a:r>
            <a:r>
              <a:rPr lang="hu-HU" dirty="0">
                <a:latin typeface="Arial" charset="0"/>
              </a:rPr>
              <a:t>TET-SAT a digitális pedagógiai kompetencia négy dimenzióját értékeli:</a:t>
            </a:r>
          </a:p>
          <a:p>
            <a:pPr lvl="0"/>
            <a:r>
              <a:rPr lang="hu-HU" dirty="0">
                <a:latin typeface="Arial" charset="0"/>
              </a:rPr>
              <a:t>digitális pedagógia,</a:t>
            </a:r>
          </a:p>
          <a:p>
            <a:pPr lvl="0"/>
            <a:r>
              <a:rPr lang="hu-HU" dirty="0">
                <a:latin typeface="Arial" charset="0"/>
              </a:rPr>
              <a:t>digitális tartalomhasználat és bemutatás,</a:t>
            </a:r>
          </a:p>
          <a:p>
            <a:pPr lvl="0"/>
            <a:r>
              <a:rPr lang="hu-HU" dirty="0">
                <a:latin typeface="Arial" charset="0"/>
              </a:rPr>
              <a:t>digitális kommunikáció és együttműködés,</a:t>
            </a:r>
          </a:p>
          <a:p>
            <a:pPr lvl="0"/>
            <a:r>
              <a:rPr lang="hu-HU" dirty="0">
                <a:latin typeface="Arial" charset="0"/>
              </a:rPr>
              <a:t>digitális állampolgárság.</a:t>
            </a:r>
          </a:p>
          <a:p>
            <a:r>
              <a:rPr lang="hu-HU" dirty="0" smtClean="0">
                <a:latin typeface="Arial" charset="0"/>
              </a:rPr>
              <a:t>30 </a:t>
            </a:r>
            <a:r>
              <a:rPr lang="hu-HU" dirty="0">
                <a:latin typeface="Arial" charset="0"/>
              </a:rPr>
              <a:t>kérdés megválaszolását követően a tanárok személyre szabott visszajelzést kapnak százalékos értékek feltüntetésével, szintjük rövid magyarázatával valamint annak szemléltetésével, hogy válaszaik hogyan igazodnak az országos/kitöltők eredményekhez. Javaslatokat kapnak arról, milyen módon </a:t>
            </a:r>
            <a:r>
              <a:rPr lang="hu-HU" dirty="0" smtClean="0">
                <a:latin typeface="Arial" charset="0"/>
              </a:rPr>
              <a:t>fejleszthetik</a:t>
            </a:r>
          </a:p>
          <a:p>
            <a:endParaRPr lang="hu-HU" dirty="0">
              <a:latin typeface="Arial" charset="0"/>
            </a:endParaRPr>
          </a:p>
          <a:p>
            <a:r>
              <a:rPr lang="hu-HU" dirty="0">
                <a:latin typeface="Arial" charset="0"/>
              </a:rPr>
              <a:t>Egy másik európai uniós online önértékelési eszköz a </a:t>
            </a:r>
            <a:r>
              <a:rPr lang="hu-HU" b="1" dirty="0">
                <a:latin typeface="Arial" charset="0"/>
              </a:rPr>
              <a:t>SELFIE</a:t>
            </a:r>
            <a:r>
              <a:rPr lang="hu-HU" dirty="0">
                <a:latin typeface="Arial" charset="0"/>
              </a:rPr>
              <a:t>,  (</a:t>
            </a:r>
            <a:r>
              <a:rPr lang="hu-HU" dirty="0" err="1">
                <a:latin typeface="Arial" charset="0"/>
              </a:rPr>
              <a:t>Self-reflection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Effective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Learning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Fostering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use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Innovative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Educational</a:t>
            </a:r>
            <a:r>
              <a:rPr lang="hu-HU" dirty="0">
                <a:latin typeface="Arial" charset="0"/>
              </a:rPr>
              <a:t> Technologies, magyarra fordítva „A hatékony tanulás önreflexiója az innovatív oktatási technológiák használatának támogatásával”), mely elsősorban az intézmények </a:t>
            </a:r>
            <a:r>
              <a:rPr lang="hu-HU" b="1" dirty="0">
                <a:latin typeface="Arial" charset="0"/>
              </a:rPr>
              <a:t>szervezeti fejlődését</a:t>
            </a:r>
            <a:r>
              <a:rPr lang="hu-HU" dirty="0">
                <a:latin typeface="Arial" charset="0"/>
              </a:rPr>
              <a:t>, a változás-kezelést támogató és elősegítő digitális állapot-felmérő eszközként funkcionál. Az Európai Unió 24 hivatalos nyelvén elérhető eszköz béta verzióját </a:t>
            </a:r>
            <a:r>
              <a:rPr lang="hu-HU" b="1" dirty="0">
                <a:latin typeface="Arial" charset="0"/>
              </a:rPr>
              <a:t>2017 végén Európa-szerte több mint 650 iskola, 67 ezer iskolavezető, tanár és diák tesztelte</a:t>
            </a:r>
            <a:r>
              <a:rPr lang="hu-HU" dirty="0">
                <a:latin typeface="Arial" charset="0"/>
              </a:rPr>
              <a:t>. Az Európai Bizottság célja, hogy a platform 2019 végéig 1 millió tanulóhoz, tanárhoz és intézményvezetőhöz eljusson. 2019. február 27-ig 54 magyar iskola regisztrált, 48 iskola már profillal rendelkezik, melyek közül 15 iskola befejezte önértékelését. A folyamatban 1565 kérdőív került lezárásra, 31 iskolavezető, 277 tanár és 1257 tanuló töltött ki űrlapot. </a:t>
            </a:r>
          </a:p>
          <a:p>
            <a:pPr hangingPunct="0"/>
            <a:r>
              <a:rPr lang="hu-HU" dirty="0" smtClean="0">
                <a:latin typeface="Arial" charset="0"/>
              </a:rPr>
              <a:t>A </a:t>
            </a:r>
            <a:r>
              <a:rPr lang="hu-HU" dirty="0">
                <a:latin typeface="Arial" charset="0"/>
              </a:rPr>
              <a:t>SELFIE minden magyar intézmény számára – ingyenes intézményi regisztráció után – magyar nyelven használható. </a:t>
            </a:r>
          </a:p>
          <a:p>
            <a:pPr hangingPunct="0"/>
            <a:r>
              <a:rPr lang="hu-HU" dirty="0">
                <a:latin typeface="Arial" charset="0"/>
              </a:rPr>
              <a:t>A SELFIE használatával teljes körű, az intézményvezetők, a pedagógusok és a diákok véleményét is tartalmazó önértékelési eredményeket kapnak az iskolák magukról. </a:t>
            </a:r>
            <a:r>
              <a:rPr lang="hu-HU" b="1" dirty="0">
                <a:latin typeface="Arial" charset="0"/>
              </a:rPr>
              <a:t>Az eredmények ismerete, az azok alapján elindított változások, az intézmény szervezeti fejlődése, szemléletváltása, intézményi kultúrájának megváltozása révén befolyással lehet</a:t>
            </a:r>
            <a:r>
              <a:rPr lang="hu-HU" dirty="0">
                <a:latin typeface="Arial" charset="0"/>
              </a:rPr>
              <a:t> a pedagógusokra, az ő digitális kompetenciákkal kapcsolatos </a:t>
            </a:r>
            <a:r>
              <a:rPr lang="hu-HU" b="1" dirty="0">
                <a:latin typeface="Arial" charset="0"/>
              </a:rPr>
              <a:t>attitűdjeikre, motivációjukra</a:t>
            </a:r>
            <a:r>
              <a:rPr lang="hu-HU" dirty="0">
                <a:latin typeface="Arial" charset="0"/>
              </a:rPr>
              <a:t> is.</a:t>
            </a:r>
          </a:p>
          <a:p>
            <a:pPr hangingPunct="0"/>
            <a:endParaRPr lang="hu-HU" dirty="0">
              <a:latin typeface="Arial" charset="0"/>
            </a:endParaRPr>
          </a:p>
          <a:p>
            <a:pPr hangingPunct="0"/>
            <a:r>
              <a:rPr lang="hu-HU" dirty="0" smtClean="0">
                <a:latin typeface="Arial" charset="0"/>
              </a:rPr>
              <a:t>A </a:t>
            </a:r>
            <a:r>
              <a:rPr lang="hu-HU" dirty="0">
                <a:latin typeface="Arial" charset="0"/>
              </a:rPr>
              <a:t>SELFIE lehet a magyar iskolák számára az első olyan európai szinten alkalmazott értékelő eszköz, amely a </a:t>
            </a:r>
            <a:r>
              <a:rPr lang="hu-HU" b="1" dirty="0" err="1">
                <a:latin typeface="Arial" charset="0"/>
              </a:rPr>
              <a:t>DigCompOrg</a:t>
            </a:r>
            <a:r>
              <a:rPr lang="hu-HU" b="1" dirty="0">
                <a:latin typeface="Arial" charset="0"/>
              </a:rPr>
              <a:t> </a:t>
            </a:r>
            <a:r>
              <a:rPr lang="hu-HU" dirty="0">
                <a:latin typeface="Arial" charset="0"/>
              </a:rPr>
              <a:t>keretrendszerre építve támogatja az intézmény, benne a vezető, és a pedagógusok digitális fejlődését. Segítségével önmaga számára, kötelezettségek és következmények nélkül tehet megállapításokat az iskola arra, hogy hol tart most a </a:t>
            </a:r>
            <a:r>
              <a:rPr lang="hu-HU" dirty="0" err="1">
                <a:latin typeface="Arial" charset="0"/>
              </a:rPr>
              <a:t>digitalizáció</a:t>
            </a:r>
            <a:r>
              <a:rPr lang="hu-HU" dirty="0">
                <a:latin typeface="Arial" charset="0"/>
              </a:rPr>
              <a:t> folyamatában.</a:t>
            </a:r>
          </a:p>
          <a:p>
            <a:pPr hangingPunct="0"/>
            <a:endParaRPr lang="hu-HU" u="sng" dirty="0">
              <a:latin typeface="Arial" charset="0"/>
            </a:endParaRPr>
          </a:p>
          <a:p>
            <a:pPr hangingPunct="0"/>
            <a:r>
              <a:rPr lang="hu-HU" b="1" dirty="0">
                <a:latin typeface="Arial" charset="0"/>
              </a:rPr>
              <a:t>Hazai előzmény: </a:t>
            </a:r>
            <a:r>
              <a:rPr lang="hu-HU" b="1" dirty="0" err="1">
                <a:latin typeface="Arial" charset="0"/>
              </a:rPr>
              <a:t>eLEMÉR</a:t>
            </a:r>
            <a:endParaRPr lang="hu-HU" b="1" dirty="0">
              <a:latin typeface="Arial" charset="0"/>
            </a:endParaRPr>
          </a:p>
          <a:p>
            <a:r>
              <a:rPr lang="hu-HU" dirty="0" smtClean="0">
                <a:latin typeface="Arial" charset="0"/>
              </a:rPr>
              <a:t>Az </a:t>
            </a:r>
            <a:r>
              <a:rPr lang="hu-HU" dirty="0">
                <a:latin typeface="Arial" charset="0"/>
              </a:rPr>
              <a:t>iskolák önértékelését támogató online keretrendszer és mérőeszköz az </a:t>
            </a:r>
            <a:r>
              <a:rPr lang="hu-HU" b="1" dirty="0" err="1">
                <a:latin typeface="Arial" charset="0"/>
              </a:rPr>
              <a:t>eLEMÉR</a:t>
            </a:r>
            <a:r>
              <a:rPr lang="hu-HU" dirty="0">
                <a:latin typeface="Arial" charset="0"/>
              </a:rPr>
              <a:t> (</a:t>
            </a:r>
            <a:r>
              <a:rPr lang="hu-HU" u="sng" dirty="0">
                <a:latin typeface="Arial" charset="0"/>
                <a:hlinkClick r:id="rId3"/>
              </a:rPr>
              <a:t>http://ikt.ofi.hu/</a:t>
            </a:r>
            <a:r>
              <a:rPr lang="hu-HU" dirty="0">
                <a:latin typeface="Arial" charset="0"/>
              </a:rPr>
              <a:t>) 2011 óta önértékelés keretében monitorozza az iskolák informatika iskolafejlesztő célú alkalmazásának alakulását, az IKT intézményfejlesztő szemléletű használatát.</a:t>
            </a:r>
          </a:p>
          <a:p>
            <a:r>
              <a:rPr lang="hu-HU" b="1" dirty="0" smtClean="0">
                <a:latin typeface="Arial" charset="0"/>
              </a:rPr>
              <a:t>Digitális </a:t>
            </a:r>
            <a:r>
              <a:rPr lang="hu-HU" b="1" dirty="0">
                <a:latin typeface="Arial" charset="0"/>
              </a:rPr>
              <a:t>Névjegy Rendszer</a:t>
            </a:r>
          </a:p>
          <a:p>
            <a:endParaRPr lang="hu-HU" dirty="0">
              <a:latin typeface="Arial" charset="0"/>
            </a:endParaRPr>
          </a:p>
          <a:p>
            <a:r>
              <a:rPr lang="hu-HU" dirty="0">
                <a:latin typeface="Arial" charset="0"/>
              </a:rPr>
              <a:t>„A magyar referenciakeret kidolgozását támogató munka – valamint a SELFIE magyar fordításának lektorálása és a technikai útmutató fordítása – mellett a DPMK maga is fejleszt az oktatási intézmények digitális érettségét mérő eszközt, a </a:t>
            </a:r>
            <a:r>
              <a:rPr lang="hu-HU" i="1" dirty="0">
                <a:latin typeface="Arial" charset="0"/>
              </a:rPr>
              <a:t>„Digitális Névjegy Rendszer”</a:t>
            </a:r>
            <a:r>
              <a:rPr lang="hu-HU" dirty="0">
                <a:latin typeface="Arial" charset="0"/>
              </a:rPr>
              <a:t> projektelemének keretében. A mérőeszköz-rendszer – melynek elkészültét </a:t>
            </a:r>
            <a:r>
              <a:rPr lang="hu-HU" dirty="0">
                <a:latin typeface="Arial" charset="0"/>
                <a:hlinkClick r:id="rId4"/>
              </a:rPr>
              <a:t>Magyarország Digitális Oktatási Stratégiája</a:t>
            </a:r>
            <a:r>
              <a:rPr lang="hu-HU" dirty="0">
                <a:latin typeface="Arial" charset="0"/>
              </a:rPr>
              <a:t> irányozta elő – nagyban támaszkodik a szervezeti digitáliskompetencia-követelményeket magába foglaló uniós </a:t>
            </a:r>
            <a:r>
              <a:rPr lang="hu-HU" i="1" dirty="0" err="1">
                <a:latin typeface="Arial" charset="0"/>
              </a:rPr>
              <a:t>DigCompOrg</a:t>
            </a:r>
            <a:r>
              <a:rPr lang="hu-HU" dirty="0">
                <a:latin typeface="Arial" charset="0"/>
              </a:rPr>
              <a:t> rendszerre.</a:t>
            </a:r>
          </a:p>
          <a:p>
            <a:endParaRPr lang="hu-HU" dirty="0">
              <a:latin typeface="Arial" charset="0"/>
            </a:endParaRPr>
          </a:p>
          <a:p>
            <a:r>
              <a:rPr lang="hu-HU" dirty="0">
                <a:latin typeface="Arial" charset="0"/>
              </a:rPr>
              <a:t>A Digitális Névjegy Rendszer (DNR) az oktatási </a:t>
            </a:r>
            <a:r>
              <a:rPr lang="hu-HU" b="1" dirty="0">
                <a:latin typeface="Arial" charset="0"/>
              </a:rPr>
              <a:t>intézmények digitáliskompetencia-érettségét </a:t>
            </a:r>
            <a:r>
              <a:rPr lang="hu-HU" dirty="0">
                <a:latin typeface="Arial" charset="0"/>
              </a:rPr>
              <a:t>hivatott megmutatni, visszajelzést adva az érintettek számára, hogy az adott iskola milyen fejlettségi szinten áll a digitális technológiával támogatott oktatás (a vezetés, tanítás és tanulás, együttműködés, infrastruktúra) területén, illetve iránymutatásként szolgál a további fejlődés lehetőségeit illetően</a:t>
            </a:r>
            <a:r>
              <a:rPr lang="hu-HU" dirty="0" smtClean="0">
                <a:latin typeface="Arial" charset="0"/>
              </a:rPr>
              <a:t>.”</a:t>
            </a:r>
            <a:endParaRPr lang="hu-HU" dirty="0">
              <a:latin typeface="Arial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850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2019. 11. 07.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2019. 11. 07.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2019. 11. 07.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2019. 11. 07.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2019. 11. 07.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2019. 11. 07.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2019. 11. 07.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2019. 11. 07.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week.e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png"/><Relationship Id="rId4" Type="http://schemas.openxmlformats.org/officeDocument/2006/relationships/hyperlink" Target="http://digitalistemahet.hu/-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5" Type="http://schemas.microsoft.com/office/2007/relationships/hdphoto" Target="../media/hdphoto1.wdp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tanulás </a:t>
            </a:r>
            <a:r>
              <a:rPr lang="hu-HU" dirty="0" smtClean="0"/>
              <a:t>holnapja, A holnap tanulása!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792000" y="288000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„Ha nem próbálod meg, honnan tudod, hogy meg tudod-e csinálni, vagy sem” </a:t>
            </a:r>
            <a:endParaRPr lang="hu-HU" sz="3600" i="1" dirty="0" smtClean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r"/>
            <a:r>
              <a:rPr lang="hu-HU" sz="3600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Marina </a:t>
            </a:r>
            <a:r>
              <a:rPr lang="hu-HU" sz="3600" dirty="0" err="1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Chapman</a:t>
            </a:r>
            <a:endParaRPr lang="hu-HU" sz="3600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21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53592" y="3210659"/>
            <a:ext cx="4700075" cy="936104"/>
          </a:xfrm>
        </p:spPr>
        <p:txBody>
          <a:bodyPr>
            <a:noAutofit/>
          </a:bodyPr>
          <a:lstStyle/>
          <a:p>
            <a:r>
              <a:rPr lang="hu-HU" sz="4400" dirty="0" err="1" smtClean="0">
                <a:solidFill>
                  <a:schemeClr val="tx1"/>
                </a:solidFill>
              </a:rPr>
              <a:t>Digi-Karolina</a:t>
            </a:r>
            <a:r>
              <a:rPr lang="hu-HU" sz="4400" dirty="0" smtClean="0">
                <a:solidFill>
                  <a:schemeClr val="tx1"/>
                </a:solidFill>
              </a:rPr>
              <a:t> </a:t>
            </a:r>
            <a:r>
              <a:rPr lang="hu-HU" sz="4400" dirty="0">
                <a:solidFill>
                  <a:schemeClr val="tx1"/>
                </a:solidFill>
              </a:rPr>
              <a:t>jelen és </a:t>
            </a:r>
            <a:r>
              <a:rPr lang="hu-HU" sz="4400" dirty="0" smtClean="0">
                <a:solidFill>
                  <a:schemeClr val="tx1"/>
                </a:solidFill>
              </a:rPr>
              <a:t>jövő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idx="1"/>
          </p:nvPr>
        </p:nvSpPr>
        <p:spPr>
          <a:xfrm>
            <a:off x="457200" y="4478610"/>
            <a:ext cx="8229600" cy="16475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Karolina </a:t>
            </a:r>
            <a:r>
              <a:rPr lang="hu-HU" sz="28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Óvoda, Általános Iskola, Gimnázium, Alapfokú Művészeti Iskola és </a:t>
            </a: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Kollégium </a:t>
            </a:r>
            <a:r>
              <a:rPr lang="hu-HU" sz="17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2019.11.08</a:t>
            </a:r>
            <a:r>
              <a:rPr lang="hu-HU" sz="1700" dirty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10" name="Ellipszis 9"/>
          <p:cNvSpPr/>
          <p:nvPr/>
        </p:nvSpPr>
        <p:spPr>
          <a:xfrm>
            <a:off x="600139" y="338150"/>
            <a:ext cx="2376264" cy="2376264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702" y="1808820"/>
            <a:ext cx="1878298" cy="1908820"/>
          </a:xfrm>
          <a:prstGeom prst="rect">
            <a:avLst/>
          </a:prstGeom>
        </p:spPr>
      </p:pic>
      <p:sp>
        <p:nvSpPr>
          <p:cNvPr id="9" name="Ellipszis 8"/>
          <p:cNvSpPr/>
          <p:nvPr/>
        </p:nvSpPr>
        <p:spPr>
          <a:xfrm>
            <a:off x="2195736" y="656520"/>
            <a:ext cx="2376264" cy="2376264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3971520" y="764704"/>
            <a:ext cx="2376264" cy="2376264"/>
          </a:xfrm>
          <a:prstGeom prst="ellipse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5436096" y="44624"/>
            <a:ext cx="2376264" cy="2376264"/>
          </a:xfrm>
          <a:prstGeom prst="ellipse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887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tanulás </a:t>
            </a:r>
            <a:r>
              <a:rPr lang="hu-HU" dirty="0" smtClean="0"/>
              <a:t>holnapja, A holnap tanulása!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539552" y="1800000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KONZORCIUM</a:t>
            </a:r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hu-HU" sz="24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- </a:t>
            </a:r>
            <a:r>
              <a:rPr lang="hu-HU" sz="24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EFOP-3.2.3-17-2017-00014</a:t>
            </a:r>
            <a:endParaRPr lang="hu-HU" sz="2400" b="1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SZTE Gyakorló Gimnázium és Általános Iskola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SZTE Juhász Gyula Gyakorló Általános és Alapfokú Művészeti Iskolája, Napközi Otthonos Óvodája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Karolina Óvoda, Általános Iskola, Gimnázium, Alapfokú Művészeti Iskola és </a:t>
            </a: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Kollégium</a:t>
            </a:r>
          </a:p>
          <a:p>
            <a:pPr lvl="1"/>
            <a:endParaRPr lang="hu-HU" sz="2400" dirty="0" smtClean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lvl="1" algn="ctr"/>
            <a:r>
              <a:rPr lang="hu-HU" sz="24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Cél: </a:t>
            </a:r>
            <a:r>
              <a:rPr lang="hu-HU" sz="24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digitális oktatás pedagógiai eszközrendszerének és támogató környezetének komplex </a:t>
            </a: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kialakítása.</a:t>
            </a:r>
          </a:p>
          <a:p>
            <a:pPr marL="0" lvl="1"/>
            <a:endParaRPr lang="hu-HU" sz="2400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hu-HU" sz="2400" b="1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540000" y="18000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u-HU" sz="2000" b="1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WORKSHOP 2019. NOVEMBER 8</a:t>
            </a:r>
            <a:r>
              <a:rPr lang="hu-HU" sz="20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A digitális fejlesztések keretrendszere a Karolinában</a:t>
            </a:r>
            <a:b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- </a:t>
            </a:r>
            <a:r>
              <a:rPr lang="hu-HU" sz="2000" dirty="0" err="1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Kisvárdainé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Dusa Mária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Az </a:t>
            </a:r>
            <a:r>
              <a:rPr lang="hu-HU" sz="2000" dirty="0" err="1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eDia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rendszer alkalmazási lehetőségei a tanítás-tanulás hatékonyságának segítése érdekében - Pásztor Attila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Digitális oktatás a </a:t>
            </a:r>
            <a:r>
              <a:rPr lang="hu-HU" sz="2000" dirty="0" err="1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HiperSuliban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- Varga Krisztina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Csoportmunka matematika órán IKT eszközökkel - </a:t>
            </a:r>
            <a:r>
              <a:rPr lang="hu-HU" sz="2000" dirty="0" err="1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Tarczal-Márta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Edit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Kooperatív tanulásszervezés, differenciálás IKT eszközökkel az alsós matematikai órákon - </a:t>
            </a:r>
            <a:r>
              <a:rPr lang="hu-HU" sz="2000" dirty="0" err="1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Vig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Ilona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Oktatás </a:t>
            </a:r>
            <a:r>
              <a:rPr lang="hu-HU" sz="2000" dirty="0" err="1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LegoWedo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eszközzel környezetismeret órán -  </a:t>
            </a:r>
            <a:r>
              <a:rPr lang="hu-HU" sz="2000" dirty="0" err="1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Zsováné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Palotai Gabriella, Kisházi Gábor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 err="1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Digitàlis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differenciálás - Tóth Károlyné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Segíthetek? - A digitális mentor és a digitális szaktanácsadás feladatai  - Kothencz Erzsébet</a:t>
            </a:r>
            <a:endParaRPr lang="hu-HU" sz="2000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05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0000" y="1800000"/>
            <a:ext cx="7776864" cy="1143000"/>
          </a:xfrm>
        </p:spPr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Digi-Karolina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jelene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540000" y="2520000"/>
            <a:ext cx="7776864" cy="4437111"/>
          </a:xfrm>
        </p:spPr>
        <p:txBody>
          <a:bodyPr>
            <a:normAutofit fontScale="40000" lnSpcReduction="20000"/>
          </a:bodyPr>
          <a:lstStyle/>
          <a:p>
            <a:r>
              <a:rPr lang="hu-HU" sz="5000" b="1" cap="none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INFORMATIKA OKTATÁS RENDSZERE: </a:t>
            </a:r>
          </a:p>
          <a:p>
            <a:r>
              <a:rPr lang="hu-HU" sz="5000" cap="none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5-10. osztályig tanórai keret</a:t>
            </a:r>
          </a:p>
          <a:p>
            <a:r>
              <a:rPr lang="hu-HU" sz="5000" cap="none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5-6. évfolyam tehetséggondozó szakkör (ITSH, Microsoft SP, SZTE, </a:t>
            </a:r>
            <a:r>
              <a:rPr lang="hu-HU" sz="5000" cap="none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Agóra</a:t>
            </a:r>
            <a:r>
              <a:rPr lang="hu-HU" sz="5000" cap="none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)</a:t>
            </a:r>
          </a:p>
          <a:p>
            <a:r>
              <a:rPr lang="hu-HU" sz="5000" cap="none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(5-) 7-9. évfolyam robotika (</a:t>
            </a:r>
            <a:r>
              <a:rPr lang="hu-HU" sz="5000" cap="none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Agóra</a:t>
            </a:r>
            <a:r>
              <a:rPr lang="hu-HU" sz="5000" cap="none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, belső)</a:t>
            </a:r>
          </a:p>
          <a:p>
            <a:r>
              <a:rPr lang="hu-HU" sz="5000" cap="none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10-12. évfolyam specializáció</a:t>
            </a:r>
          </a:p>
          <a:p>
            <a:r>
              <a:rPr lang="hu-HU" sz="5000" cap="none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10-11. évfolyam érettségi előkészítő</a:t>
            </a:r>
          </a:p>
          <a:p>
            <a:r>
              <a:rPr lang="hu-HU" sz="5000" b="1" cap="none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TANÍTÁSI ÓRÁN KÍVÜLI TEVÉKENYSÉGEK:</a:t>
            </a:r>
          </a:p>
          <a:p>
            <a:r>
              <a:rPr lang="hu-HU" sz="5000" cap="none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szakmai kirándulások szervezése kutatóközpontokba, műszaki kiállításokra;</a:t>
            </a:r>
          </a:p>
          <a:p>
            <a:r>
              <a:rPr lang="hu-HU" sz="5000" cap="none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iskolai projektmunka a diákoknak (7. évfolyam);</a:t>
            </a:r>
          </a:p>
          <a:p>
            <a:r>
              <a:rPr lang="hu-HU" sz="5000" cap="none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mentorprogram (10. és 11. évfolyam);</a:t>
            </a:r>
          </a:p>
          <a:p>
            <a:endParaRPr lang="hu-HU" cap="none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23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540000" y="1800000"/>
            <a:ext cx="84436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PÁLYÁZAT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: EFOP3.2.3-17, </a:t>
            </a:r>
            <a:r>
              <a:rPr lang="hu-HU" sz="2000" dirty="0" err="1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Hipersuli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, Microsoft Innovatív 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Iskola</a:t>
            </a:r>
          </a:p>
          <a:p>
            <a:endParaRPr lang="hu-HU" sz="20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hu-HU" sz="20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KÉPZÉSEK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: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hu-HU" sz="2000" dirty="0" err="1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Hipersuli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(3X30 óra), </a:t>
            </a:r>
            <a:r>
              <a:rPr lang="hu-HU" sz="2000" dirty="0" err="1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Hipersuli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online képzési platform használata, MATEHETSZ képzések, Belső 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képzések</a:t>
            </a:r>
          </a:p>
          <a:p>
            <a:endParaRPr lang="hu-HU" sz="20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hu-HU" sz="20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INFORMATIKAI RENDSZEREK ALKALMAZÁSA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EDIA</a:t>
            </a:r>
          </a:p>
          <a:p>
            <a:endParaRPr lang="hu-HU" sz="20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hu-HU" sz="20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ESZKÖZELLÁTOTTSÁG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: </a:t>
            </a:r>
          </a:p>
          <a:p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Asztali gép, </a:t>
            </a:r>
            <a:r>
              <a:rPr lang="hu-HU" sz="2000" dirty="0" err="1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tablet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, laptop, notebook, digitális tábla, projektor</a:t>
            </a:r>
          </a:p>
          <a:p>
            <a:endParaRPr lang="hu-HU" sz="20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1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540000" y="2520000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2019. ősz OH </a:t>
            </a:r>
            <a:r>
              <a:rPr lang="hu-HU" sz="2000" dirty="0" err="1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Workshop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– szakértő, szaktanácsadói célcsoport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megújuló iskolai honlap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virtuális 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osztályterem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használata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digitális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segítő(k)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#</a:t>
            </a:r>
            <a:r>
              <a:rPr lang="hu-HU" sz="2000" dirty="0" err="1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CodeWeek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-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hlinkClick r:id="rId3"/>
              </a:rPr>
              <a:t>https://codeweek.eu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- 2020. október 10-25.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Digitális Témahét - 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hlinkClick r:id="rId4"/>
              </a:rPr>
              <a:t>http://digitalistemahet.hu/-</a:t>
            </a: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2020. március 23-27.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DPMK kezdeményezések – Mobil Digitális Iskola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EFOP projektek, pályázatok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Microsoft Innovatív Iskola Program – üzleti szféra kezdeményezései (pl. 3D nyomtató)</a:t>
            </a:r>
          </a:p>
          <a:p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…</a:t>
            </a:r>
          </a:p>
        </p:txBody>
      </p:sp>
      <p:sp>
        <p:nvSpPr>
          <p:cNvPr id="5" name="Téglalap 4"/>
          <p:cNvSpPr/>
          <p:nvPr/>
        </p:nvSpPr>
        <p:spPr>
          <a:xfrm>
            <a:off x="540000" y="1800000"/>
            <a:ext cx="77048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0"/>
              </a:spcBef>
            </a:pPr>
            <a:r>
              <a:rPr lang="hu-HU" sz="4400" b="1" cap="all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+mj-ea"/>
                <a:cs typeface="Arial"/>
              </a:rPr>
              <a:t>Digitális jelenlét</a:t>
            </a:r>
            <a:endParaRPr lang="hu-HU" sz="4400" b="1" cap="all" dirty="0">
              <a:solidFill>
                <a:schemeClr val="accent1">
                  <a:lumMod val="75000"/>
                </a:schemeClr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000" y="4500000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9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40000" y="3276000"/>
            <a:ext cx="80648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Komplex és díjmentes iskolai IT infrastruktúra kialakítása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Tréningsorozat az iskolaigazgatóknak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Digitális módszertani képzések tanároknak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Csatlakozási lehetőség az Innovatív Pedagógus Szakértői csapatához és részvétel az általuk tartott foglalkozásokon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Gyakornoki program pályakezdő tanároknak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Látogatási lehetőség mintaiskolákba</a:t>
            </a:r>
          </a:p>
          <a:p>
            <a:r>
              <a:rPr lang="hu-HU" dirty="0" smtClean="0"/>
              <a:t>…</a:t>
            </a:r>
          </a:p>
          <a:p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540000" y="1800000"/>
            <a:ext cx="82301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0"/>
              </a:spcBef>
            </a:pPr>
            <a:r>
              <a:rPr lang="hu-HU" sz="4400" b="1" cap="all" dirty="0">
                <a:solidFill>
                  <a:schemeClr val="accent1">
                    <a:lumMod val="75000"/>
                  </a:schemeClr>
                </a:solidFill>
                <a:latin typeface="Arial"/>
                <a:ea typeface="+mj-ea"/>
                <a:cs typeface="Arial"/>
              </a:rPr>
              <a:t>Microsoft Innovatív </a:t>
            </a:r>
            <a:r>
              <a:rPr lang="hu-HU" sz="4400" b="1" cap="all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+mj-ea"/>
                <a:cs typeface="Arial"/>
              </a:rPr>
              <a:t>Iskola Program</a:t>
            </a:r>
            <a:endParaRPr lang="hu-HU" sz="4400" b="1" cap="all" dirty="0">
              <a:solidFill>
                <a:schemeClr val="accent1">
                  <a:lumMod val="75000"/>
                </a:schemeClr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840000" y="4500000"/>
            <a:ext cx="1728000" cy="1728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225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zis 5"/>
          <p:cNvSpPr/>
          <p:nvPr/>
        </p:nvSpPr>
        <p:spPr>
          <a:xfrm>
            <a:off x="5580112" y="2650350"/>
            <a:ext cx="1476164" cy="1476164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214" y="3810070"/>
            <a:ext cx="1629852" cy="122081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540000" y="2520000"/>
            <a:ext cx="7871776" cy="3886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hu-HU" sz="20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cs typeface="+mn-cs"/>
              </a:rPr>
              <a:t>DIGITÁLIS KOMPETENCIÁK MÉRÉSE ÉS ÉRTÉKELÉSE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000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DigCompEdu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keretrendszer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MENTEP TET-SAT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SELFIE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Digitális Névjegy Rendszer (DNR)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tanfelügyelet, minősítés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a tudomány, a technológia, mérnöki tudományok, matematika iránt érdeklődő tanulók szakköri foglalkozásai;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angol nyelvi és személyes hatékonyságot növelő kompetenciák </a:t>
            </a:r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fejlesztések;</a:t>
            </a:r>
            <a:endParaRPr lang="hu-HU" sz="20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40000" y="1800000"/>
            <a:ext cx="65259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0"/>
              </a:spcBef>
            </a:pPr>
            <a:r>
              <a:rPr lang="hu-HU" sz="4400" b="1" cap="all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+mj-ea"/>
                <a:cs typeface="Arial"/>
              </a:rPr>
              <a:t>Digi-Karolina</a:t>
            </a:r>
            <a:r>
              <a:rPr lang="hu-HU" sz="4400" b="1" cap="all" dirty="0">
                <a:solidFill>
                  <a:schemeClr val="accent1">
                    <a:lumMod val="75000"/>
                  </a:schemeClr>
                </a:solidFill>
                <a:latin typeface="Arial"/>
                <a:ea typeface="+mj-ea"/>
                <a:cs typeface="Arial"/>
              </a:rPr>
              <a:t> jövő</a:t>
            </a:r>
          </a:p>
        </p:txBody>
      </p:sp>
    </p:spTree>
    <p:extLst>
      <p:ext uri="{BB962C8B-B14F-4D97-AF65-F5344CB8AC3E}">
        <p14:creationId xmlns:p14="http://schemas.microsoft.com/office/powerpoint/2010/main" val="162377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1087</Words>
  <Application>Microsoft Office PowerPoint</Application>
  <PresentationFormat>Diavetítés a képernyőre (4:3 oldalarány)</PresentationFormat>
  <Paragraphs>111</Paragraphs>
  <Slides>11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Wingdings</vt:lpstr>
      <vt:lpstr>Office-téma</vt:lpstr>
      <vt:lpstr>tanulás holnapja, A holnap tanulása!</vt:lpstr>
      <vt:lpstr>Digi-Karolina jelen és jövő</vt:lpstr>
      <vt:lpstr>tanulás holnapja, A holnap tanulása!</vt:lpstr>
      <vt:lpstr>PowerPoint bemutató</vt:lpstr>
      <vt:lpstr>Digi-Karolina jelene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 A FIGYELMET!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Mária Dusa</cp:lastModifiedBy>
  <cp:revision>65</cp:revision>
  <cp:lastPrinted>2019-11-07T14:30:10Z</cp:lastPrinted>
  <dcterms:created xsi:type="dcterms:W3CDTF">2014-03-03T11:13:53Z</dcterms:created>
  <dcterms:modified xsi:type="dcterms:W3CDTF">2019-11-07T14:40:13Z</dcterms:modified>
</cp:coreProperties>
</file>